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20"/>
  </p:notesMasterIdLst>
  <p:sldIdLst>
    <p:sldId id="256" r:id="rId3"/>
    <p:sldId id="258" r:id="rId4"/>
    <p:sldId id="268" r:id="rId5"/>
    <p:sldId id="277" r:id="rId6"/>
    <p:sldId id="279" r:id="rId7"/>
    <p:sldId id="269" r:id="rId8"/>
    <p:sldId id="270" r:id="rId9"/>
    <p:sldId id="271" r:id="rId10"/>
    <p:sldId id="272" r:id="rId11"/>
    <p:sldId id="273" r:id="rId12"/>
    <p:sldId id="274" r:id="rId13"/>
    <p:sldId id="275" r:id="rId14"/>
    <p:sldId id="276" r:id="rId15"/>
    <p:sldId id="278" r:id="rId16"/>
    <p:sldId id="282" r:id="rId17"/>
    <p:sldId id="259" r:id="rId18"/>
    <p:sldId id="280" r:id="rId1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6D6934-4A12-45C3-AEA1-6D710D77FCC1}" v="914" dt="2017-12-14T02:07:49.963"/>
    <p1510:client id="{F33D6476-2938-4A46-AE57-76C837123214}" v="1068" dt="2017-12-14T03:17:33.579"/>
    <p1510:client id="{ABB6BAC2-F155-40CB-B679-3BD810B5A341}" v="213" dt="2017-12-14T02:56:52.171"/>
    <p1510:client id="{169D38EE-E747-4688-8708-484CC0E96CB5}" v="445" dt="2017-12-14T01:35:59.987"/>
    <p1510:client id="{C11EC94C-61C4-4577-A1A6-C128FC3D9E58}" v="513" dt="2017-12-14T06:53:54.812"/>
    <p1510:client id="{2212796B-A55E-4837-A632-630B188EE04C}" v="172" dt="2017-12-14T06:20:40.508"/>
    <p1510:client id="{4B0F7E19-B4E9-4AE8-AEFD-40521FB66127}" v="21" dt="2017-12-14T07:07:06.8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yan\Desktop\MISO%20Consumption.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MISO Energy Consumption</a:t>
            </a:r>
            <a:r>
              <a:rPr lang="en-US" baseline="0"/>
              <a:t> </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1"/>
          <c:order val="0"/>
          <c:tx>
            <c:strRef>
              <c:f>Sheet1!$C$1</c:f>
              <c:strCache>
                <c:ptCount val="1"/>
                <c:pt idx="0">
                  <c:v>Range Of Peak Load</c:v>
                </c:pt>
              </c:strCache>
            </c:strRef>
          </c:tx>
          <c:spPr>
            <a:pattFill prst="wdUpDiag">
              <a:fgClr>
                <a:srgbClr val="FF0000"/>
              </a:fgClr>
              <a:bgClr>
                <a:schemeClr val="bg1"/>
              </a:bgClr>
            </a:pattFill>
            <a:ln>
              <a:noFill/>
            </a:ln>
            <a:effectLst/>
          </c:spPr>
          <c:cat>
            <c:numRef>
              <c:f>Sheet1!$A$2:$A$25</c:f>
              <c:numCache>
                <c:formatCode>[$-F400]h:mm:ss\ AM/PM</c:formatCode>
                <c:ptCount val="24"/>
                <c:pt idx="0">
                  <c:v>0</c:v>
                </c:pt>
                <c:pt idx="1">
                  <c:v>4.1666666666666664E-2</c:v>
                </c:pt>
                <c:pt idx="2">
                  <c:v>8.3333333333333329E-2</c:v>
                </c:pt>
                <c:pt idx="3">
                  <c:v>0.125</c:v>
                </c:pt>
                <c:pt idx="4">
                  <c:v>0.16666666666666666</c:v>
                </c:pt>
                <c:pt idx="5">
                  <c:v>0.20833333333333334</c:v>
                </c:pt>
                <c:pt idx="6">
                  <c:v>0.25</c:v>
                </c:pt>
                <c:pt idx="7">
                  <c:v>0.29166666666666669</c:v>
                </c:pt>
                <c:pt idx="8">
                  <c:v>0.33333333333333331</c:v>
                </c:pt>
                <c:pt idx="9">
                  <c:v>0.375</c:v>
                </c:pt>
                <c:pt idx="10">
                  <c:v>0.41666666666666669</c:v>
                </c:pt>
                <c:pt idx="11">
                  <c:v>0.45833333333333331</c:v>
                </c:pt>
                <c:pt idx="12">
                  <c:v>0.5</c:v>
                </c:pt>
                <c:pt idx="13">
                  <c:v>0.54166666666666663</c:v>
                </c:pt>
                <c:pt idx="14">
                  <c:v>0.58333333333333337</c:v>
                </c:pt>
                <c:pt idx="15">
                  <c:v>0.625</c:v>
                </c:pt>
                <c:pt idx="16">
                  <c:v>0.66666666666666663</c:v>
                </c:pt>
                <c:pt idx="17">
                  <c:v>0.70833333333333337</c:v>
                </c:pt>
                <c:pt idx="18">
                  <c:v>0.75</c:v>
                </c:pt>
                <c:pt idx="19">
                  <c:v>0.79166666666666663</c:v>
                </c:pt>
                <c:pt idx="20">
                  <c:v>0.83333333333333337</c:v>
                </c:pt>
                <c:pt idx="21">
                  <c:v>0.875</c:v>
                </c:pt>
                <c:pt idx="22">
                  <c:v>0.91666666666666663</c:v>
                </c:pt>
                <c:pt idx="23">
                  <c:v>0.95833333333333337</c:v>
                </c:pt>
              </c:numCache>
            </c:numRef>
          </c:cat>
          <c:val>
            <c:numRef>
              <c:f>Sheet1!$C$2:$C$25</c:f>
              <c:numCache>
                <c:formatCode>General</c:formatCode>
                <c:ptCount val="24"/>
                <c:pt idx="0">
                  <c:v>79592</c:v>
                </c:pt>
                <c:pt idx="1">
                  <c:v>78215</c:v>
                </c:pt>
                <c:pt idx="2">
                  <c:v>77468</c:v>
                </c:pt>
                <c:pt idx="3">
                  <c:v>77321</c:v>
                </c:pt>
                <c:pt idx="4">
                  <c:v>78225</c:v>
                </c:pt>
                <c:pt idx="5">
                  <c:v>80930</c:v>
                </c:pt>
                <c:pt idx="6">
                  <c:v>86188</c:v>
                </c:pt>
                <c:pt idx="7">
                  <c:v>92610</c:v>
                </c:pt>
                <c:pt idx="8">
                  <c:v>93826</c:v>
                </c:pt>
                <c:pt idx="9">
                  <c:v>92169</c:v>
                </c:pt>
                <c:pt idx="10">
                  <c:v>90065</c:v>
                </c:pt>
                <c:pt idx="11">
                  <c:v>87590</c:v>
                </c:pt>
                <c:pt idx="12">
                  <c:v>85429</c:v>
                </c:pt>
                <c:pt idx="13">
                  <c:v>83846</c:v>
                </c:pt>
                <c:pt idx="14">
                  <c:v>82446</c:v>
                </c:pt>
                <c:pt idx="15">
                  <c:v>81292</c:v>
                </c:pt>
                <c:pt idx="16">
                  <c:v>81324</c:v>
                </c:pt>
                <c:pt idx="17">
                  <c:v>82983</c:v>
                </c:pt>
                <c:pt idx="18">
                  <c:v>86830</c:v>
                </c:pt>
                <c:pt idx="19">
                  <c:v>89956</c:v>
                </c:pt>
                <c:pt idx="20">
                  <c:v>89632</c:v>
                </c:pt>
                <c:pt idx="21">
                  <c:v>88157</c:v>
                </c:pt>
                <c:pt idx="22">
                  <c:v>85098</c:v>
                </c:pt>
                <c:pt idx="23">
                  <c:v>81471</c:v>
                </c:pt>
              </c:numCache>
            </c:numRef>
          </c:val>
          <c:extLst xmlns:c16r2="http://schemas.microsoft.com/office/drawing/2015/06/chart">
            <c:ext xmlns:c16="http://schemas.microsoft.com/office/drawing/2014/chart" uri="{C3380CC4-5D6E-409C-BE32-E72D297353CC}">
              <c16:uniqueId val="{00000000-60D3-4FEC-9338-0DDE5ACA9469}"/>
            </c:ext>
          </c:extLst>
        </c:ser>
        <c:ser>
          <c:idx val="0"/>
          <c:order val="1"/>
          <c:tx>
            <c:strRef>
              <c:f>Sheet1!$B$1</c:f>
              <c:strCache>
                <c:ptCount val="1"/>
                <c:pt idx="0">
                  <c:v>Base Load</c:v>
                </c:pt>
              </c:strCache>
            </c:strRef>
          </c:tx>
          <c:spPr>
            <a:solidFill>
              <a:schemeClr val="accent1"/>
            </a:solidFill>
            <a:ln>
              <a:solidFill>
                <a:schemeClr val="accent1"/>
              </a:solidFill>
            </a:ln>
            <a:effectLst/>
          </c:spPr>
          <c:cat>
            <c:numRef>
              <c:f>Sheet1!$A$2:$A$25</c:f>
              <c:numCache>
                <c:formatCode>[$-F400]h:mm:ss\ AM/PM</c:formatCode>
                <c:ptCount val="24"/>
                <c:pt idx="0">
                  <c:v>0</c:v>
                </c:pt>
                <c:pt idx="1">
                  <c:v>4.1666666666666664E-2</c:v>
                </c:pt>
                <c:pt idx="2">
                  <c:v>8.3333333333333329E-2</c:v>
                </c:pt>
                <c:pt idx="3">
                  <c:v>0.125</c:v>
                </c:pt>
                <c:pt idx="4">
                  <c:v>0.16666666666666666</c:v>
                </c:pt>
                <c:pt idx="5">
                  <c:v>0.20833333333333334</c:v>
                </c:pt>
                <c:pt idx="6">
                  <c:v>0.25</c:v>
                </c:pt>
                <c:pt idx="7">
                  <c:v>0.29166666666666669</c:v>
                </c:pt>
                <c:pt idx="8">
                  <c:v>0.33333333333333331</c:v>
                </c:pt>
                <c:pt idx="9">
                  <c:v>0.375</c:v>
                </c:pt>
                <c:pt idx="10">
                  <c:v>0.41666666666666669</c:v>
                </c:pt>
                <c:pt idx="11">
                  <c:v>0.45833333333333331</c:v>
                </c:pt>
                <c:pt idx="12">
                  <c:v>0.5</c:v>
                </c:pt>
                <c:pt idx="13">
                  <c:v>0.54166666666666663</c:v>
                </c:pt>
                <c:pt idx="14">
                  <c:v>0.58333333333333337</c:v>
                </c:pt>
                <c:pt idx="15">
                  <c:v>0.625</c:v>
                </c:pt>
                <c:pt idx="16">
                  <c:v>0.66666666666666663</c:v>
                </c:pt>
                <c:pt idx="17">
                  <c:v>0.70833333333333337</c:v>
                </c:pt>
                <c:pt idx="18">
                  <c:v>0.75</c:v>
                </c:pt>
                <c:pt idx="19">
                  <c:v>0.79166666666666663</c:v>
                </c:pt>
                <c:pt idx="20">
                  <c:v>0.83333333333333337</c:v>
                </c:pt>
                <c:pt idx="21">
                  <c:v>0.875</c:v>
                </c:pt>
                <c:pt idx="22">
                  <c:v>0.91666666666666663</c:v>
                </c:pt>
                <c:pt idx="23">
                  <c:v>0.95833333333333337</c:v>
                </c:pt>
              </c:numCache>
            </c:numRef>
          </c:cat>
          <c:val>
            <c:numRef>
              <c:f>Sheet1!$B$2:$B$25</c:f>
              <c:numCache>
                <c:formatCode>General</c:formatCode>
                <c:ptCount val="24"/>
                <c:pt idx="0">
                  <c:v>70417</c:v>
                </c:pt>
                <c:pt idx="1">
                  <c:v>67747</c:v>
                </c:pt>
                <c:pt idx="2">
                  <c:v>66559</c:v>
                </c:pt>
                <c:pt idx="3">
                  <c:v>65757</c:v>
                </c:pt>
                <c:pt idx="4">
                  <c:v>65462</c:v>
                </c:pt>
                <c:pt idx="5">
                  <c:v>65945</c:v>
                </c:pt>
                <c:pt idx="6">
                  <c:v>66809</c:v>
                </c:pt>
                <c:pt idx="7">
                  <c:v>68898</c:v>
                </c:pt>
                <c:pt idx="8">
                  <c:v>70831</c:v>
                </c:pt>
                <c:pt idx="9">
                  <c:v>72723</c:v>
                </c:pt>
                <c:pt idx="10">
                  <c:v>73913</c:v>
                </c:pt>
                <c:pt idx="11">
                  <c:v>73998</c:v>
                </c:pt>
                <c:pt idx="12">
                  <c:v>74025</c:v>
                </c:pt>
                <c:pt idx="13">
                  <c:v>74185</c:v>
                </c:pt>
                <c:pt idx="14">
                  <c:v>74097</c:v>
                </c:pt>
                <c:pt idx="15">
                  <c:v>74254</c:v>
                </c:pt>
                <c:pt idx="16">
                  <c:v>74711</c:v>
                </c:pt>
                <c:pt idx="17">
                  <c:v>76170</c:v>
                </c:pt>
                <c:pt idx="18">
                  <c:v>78654</c:v>
                </c:pt>
                <c:pt idx="19">
                  <c:v>80617</c:v>
                </c:pt>
                <c:pt idx="20">
                  <c:v>79616</c:v>
                </c:pt>
                <c:pt idx="21">
                  <c:v>77765</c:v>
                </c:pt>
                <c:pt idx="22">
                  <c:v>75497</c:v>
                </c:pt>
                <c:pt idx="23">
                  <c:v>73222</c:v>
                </c:pt>
              </c:numCache>
            </c:numRef>
          </c:val>
          <c:extLst xmlns:c16r2="http://schemas.microsoft.com/office/drawing/2015/06/chart">
            <c:ext xmlns:c16="http://schemas.microsoft.com/office/drawing/2014/chart" uri="{C3380CC4-5D6E-409C-BE32-E72D297353CC}">
              <c16:uniqueId val="{00000001-60D3-4FEC-9338-0DDE5ACA9469}"/>
            </c:ext>
          </c:extLst>
        </c:ser>
        <c:dLbls>
          <c:showLegendKey val="0"/>
          <c:showVal val="0"/>
          <c:showCatName val="0"/>
          <c:showSerName val="0"/>
          <c:showPercent val="0"/>
          <c:showBubbleSize val="0"/>
        </c:dLbls>
        <c:axId val="344685432"/>
        <c:axId val="344688568"/>
      </c:areaChart>
      <c:catAx>
        <c:axId val="3446854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of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F400]h:mm:ss\ AM/P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4688568"/>
        <c:crosses val="autoZero"/>
        <c:auto val="1"/>
        <c:lblAlgn val="ctr"/>
        <c:lblOffset val="100"/>
        <c:noMultiLvlLbl val="0"/>
      </c:catAx>
      <c:valAx>
        <c:axId val="3446885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Megawatt</a:t>
                </a:r>
                <a:r>
                  <a:rPr lang="en-US" baseline="0"/>
                  <a:t> Hours</a:t>
                </a:r>
                <a:endParaRPr lang="en-US"/>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4685432"/>
        <c:crosses val="autoZero"/>
        <c:crossBetween val="midCat"/>
      </c:valAx>
      <c:spPr>
        <a:noFill/>
        <a:ln>
          <a:noFill/>
        </a:ln>
        <a:effectLst>
          <a:outerShdw sx="1000" sy="1000" algn="ctr" rotWithShape="0">
            <a:srgbClr val="000000"/>
          </a:outerShdw>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4572D9-0118-488A-9C21-164F2CA27518}" type="datetimeFigureOut">
              <a:rPr lang="en-US" smtClean="0"/>
              <a:t>4/26/2018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55FFCF-7487-4D80-86A3-E2488855719E}" type="slidenum">
              <a:rPr lang="en-US" smtClean="0"/>
              <a:t>‹#›</a:t>
            </a:fld>
            <a:endParaRPr lang="en-US"/>
          </a:p>
        </p:txBody>
      </p:sp>
    </p:spTree>
    <p:extLst>
      <p:ext uri="{BB962C8B-B14F-4D97-AF65-F5344CB8AC3E}">
        <p14:creationId xmlns:p14="http://schemas.microsoft.com/office/powerpoint/2010/main" val="985872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https://www.eia.gov/realtime_grid/#/data/table?end=20180306T00&amp;start=20180227T00&amp;bas=00000000000g&amp;timeZone=Central</a:t>
            </a:r>
            <a:endParaRPr lang="en-US" dirty="0"/>
          </a:p>
        </p:txBody>
      </p:sp>
      <p:sp>
        <p:nvSpPr>
          <p:cNvPr id="4" name="Slide Number Placeholder 3"/>
          <p:cNvSpPr>
            <a:spLocks noGrp="1"/>
          </p:cNvSpPr>
          <p:nvPr>
            <p:ph type="sldNum" sz="quarter" idx="10"/>
          </p:nvPr>
        </p:nvSpPr>
        <p:spPr/>
        <p:txBody>
          <a:bodyPr/>
          <a:lstStyle/>
          <a:p>
            <a:fld id="{7855FFCF-7487-4D80-86A3-E2488855719E}" type="slidenum">
              <a:rPr lang="en-US" smtClean="0"/>
              <a:t>8</a:t>
            </a:fld>
            <a:endParaRPr lang="en-US"/>
          </a:p>
        </p:txBody>
      </p:sp>
    </p:spTree>
    <p:extLst>
      <p:ext uri="{BB962C8B-B14F-4D97-AF65-F5344CB8AC3E}">
        <p14:creationId xmlns:p14="http://schemas.microsoft.com/office/powerpoint/2010/main" val="16941703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Group 12"/>
          <p:cNvGrpSpPr/>
          <p:nvPr userDrawn="1"/>
        </p:nvGrpSpPr>
        <p:grpSpPr>
          <a:xfrm>
            <a:off x="-1" y="6324600"/>
            <a:ext cx="12188826" cy="533400"/>
            <a:chOff x="-1" y="6324600"/>
            <a:chExt cx="12188826" cy="533400"/>
          </a:xfrm>
        </p:grpSpPr>
        <p:sp>
          <p:nvSpPr>
            <p:cNvPr id="12" name="Rectangle 11"/>
            <p:cNvSpPr/>
            <p:nvPr userDrawn="1"/>
          </p:nvSpPr>
          <p:spPr bwMode="auto">
            <a:xfrm>
              <a:off x="6856412" y="6324600"/>
              <a:ext cx="5332413" cy="533400"/>
            </a:xfrm>
            <a:prstGeom prst="rect">
              <a:avLst/>
            </a:prstGeom>
            <a:gradFill flip="none" rotWithShape="1">
              <a:gsLst>
                <a:gs pos="100000">
                  <a:schemeClr val="tx1"/>
                </a:gs>
                <a:gs pos="0">
                  <a:schemeClr val="lt1">
                    <a:shade val="67500"/>
                    <a:satMod val="115000"/>
                    <a:alpha val="0"/>
                  </a:schemeClr>
                </a:gs>
              </a:gsLst>
              <a:lin ang="0" scaled="1"/>
              <a:tileRect/>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a:solidFill>
                  <a:srgbClr val="FFFFFF"/>
                </a:solidFill>
                <a:effectLst>
                  <a:outerShdw blurRad="38100" dist="38100" dir="2700000" algn="tl">
                    <a:srgbClr val="000000">
                      <a:alpha val="43137"/>
                    </a:srgbClr>
                  </a:outerShdw>
                </a:effectLst>
                <a:latin typeface="+mj-lt"/>
              </a:endParaRPr>
            </a:p>
          </p:txBody>
        </p:sp>
        <p:pic>
          <p:nvPicPr>
            <p:cNvPr id="8" name="Picture 7" descr="white-bar.png"/>
            <p:cNvPicPr>
              <a:picLocks noChangeAspect="1"/>
            </p:cNvPicPr>
            <p:nvPr userDrawn="1"/>
          </p:nvPicPr>
          <p:blipFill>
            <a:blip r:embed="rId3"/>
            <a:stretch>
              <a:fillRect/>
            </a:stretch>
          </p:blipFill>
          <p:spPr>
            <a:xfrm flipH="1">
              <a:off x="-1" y="6324600"/>
              <a:ext cx="12188825" cy="533400"/>
            </a:xfrm>
            <a:prstGeom prst="rect">
              <a:avLst/>
            </a:prstGeom>
          </p:spPr>
        </p:pic>
      </p:grpSp>
      <p:sp>
        <p:nvSpPr>
          <p:cNvPr id="2" name="Title 1"/>
          <p:cNvSpPr>
            <a:spLocks noGrp="1"/>
          </p:cNvSpPr>
          <p:nvPr userDrawn="1">
            <p:ph type="ctrTitle"/>
          </p:nvPr>
        </p:nvSpPr>
        <p:spPr>
          <a:xfrm>
            <a:off x="973414" y="1905001"/>
            <a:ext cx="10239883" cy="1523495"/>
          </a:xfrm>
        </p:spPr>
        <p:txBody>
          <a:bodyPr>
            <a:noAutofit/>
          </a:bodyPr>
          <a:lstStyle>
            <a:lvl1pPr>
              <a:lnSpc>
                <a:spcPct val="90000"/>
              </a:lnSpc>
              <a:defRPr sz="5400"/>
            </a:lvl1pPr>
          </a:lstStyle>
          <a:p>
            <a:r>
              <a:rPr lang="en-US"/>
              <a:t>Click to edit Master title style</a:t>
            </a:r>
          </a:p>
        </p:txBody>
      </p:sp>
      <p:sp>
        <p:nvSpPr>
          <p:cNvPr id="3" name="Subtitle 2"/>
          <p:cNvSpPr>
            <a:spLocks noGrp="1"/>
          </p:cNvSpPr>
          <p:nvPr userDrawn="1">
            <p:ph type="subTitle" idx="1"/>
          </p:nvPr>
        </p:nvSpPr>
        <p:spPr>
          <a:xfrm>
            <a:off x="973413" y="4344989"/>
            <a:ext cx="1023988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7868" y="1411553"/>
            <a:ext cx="1117309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a:t>Click to edit Master text styles</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605414" y="649805"/>
            <a:ext cx="8608233" cy="1523494"/>
          </a:xfrm>
        </p:spPr>
        <p:txBody>
          <a:bodyPr anchor="ctr" anchorCtr="0">
            <a:noAutofit/>
          </a:bodyPr>
          <a:lstStyle>
            <a:lvl1pPr>
              <a:lnSpc>
                <a:spcPct val="90000"/>
              </a:lnSpc>
              <a:defRPr sz="5400" i="1">
                <a:gradFill flip="none" rotWithShape="1">
                  <a:gsLst>
                    <a:gs pos="0">
                      <a:srgbClr val="FFFFB9"/>
                    </a:gs>
                    <a:gs pos="100000">
                      <a:schemeClr val="accent1">
                        <a:lumMod val="60000"/>
                        <a:lumOff val="40000"/>
                      </a:schemeClr>
                    </a:gs>
                  </a:gsLst>
                  <a:lin ang="5400000" scaled="0"/>
                  <a:tileRect/>
                </a:gradFill>
                <a:effectLst>
                  <a:outerShdw blurRad="50800" dist="38100" dir="2700000" algn="tl" rotWithShape="0">
                    <a:prstClr val="black">
                      <a:alpha val="40000"/>
                    </a:prstClr>
                  </a:outerShdw>
                </a:effectLst>
              </a:defRPr>
            </a:lvl1pPr>
          </a:lstStyle>
          <a:p>
            <a:r>
              <a:rPr lang="en-US"/>
              <a:t>Click to edit Master title style</a:t>
            </a:r>
          </a:p>
        </p:txBody>
      </p:sp>
      <p:sp>
        <p:nvSpPr>
          <p:cNvPr id="3" name="Subtitle 2"/>
          <p:cNvSpPr>
            <a:spLocks noGrp="1"/>
          </p:cNvSpPr>
          <p:nvPr>
            <p:ph type="subTitle" idx="1"/>
          </p:nvPr>
        </p:nvSpPr>
        <p:spPr>
          <a:xfrm>
            <a:off x="1402915" y="4645615"/>
            <a:ext cx="7430435" cy="461665"/>
          </a:xfrm>
        </p:spPr>
        <p:txBody>
          <a:bodyPr>
            <a:noAutofit/>
          </a:bodyPr>
          <a:lstStyle>
            <a:lvl1pPr marL="0" indent="0" algn="l">
              <a:lnSpc>
                <a:spcPct val="90000"/>
              </a:lnSpc>
              <a:spcBef>
                <a:spcPts val="0"/>
              </a:spcBef>
              <a:buNone/>
              <a:defRPr>
                <a:solidFill>
                  <a:schemeClr val="tx1">
                    <a:tint val="75000"/>
                  </a:schemeClr>
                </a:solidFill>
                <a:effectLst>
                  <a:outerShdw blurRad="38100" dist="38100" dir="2700000" algn="tl">
                    <a:srgbClr val="000000">
                      <a:alpha val="43137"/>
                    </a:srgbClr>
                  </a:outerShdw>
                </a:effectLst>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315232" y="2355850"/>
            <a:ext cx="9898063"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2000" b="1" i="0"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reflection blurRad="6350" stA="55000" endA="300" endPos="45500" dir="5400000" sy="-100000" algn="bl" rotWithShape="0"/>
                </a:effectLst>
                <a:uLnTx/>
                <a:uFillTx/>
                <a:latin typeface="+mn-lt"/>
                <a:ea typeface="+mn-ea"/>
                <a:cs typeface="+mn-cs"/>
              </a:defRPr>
            </a:lvl1pPr>
          </a:lstStyle>
          <a:p>
            <a:pPr lvl="0"/>
            <a:r>
              <a:rPr lang="en-US"/>
              <a:t>click to…</a:t>
            </a:r>
          </a:p>
        </p:txBody>
      </p:sp>
      <p:grpSp>
        <p:nvGrpSpPr>
          <p:cNvPr id="4" name="Group 7"/>
          <p:cNvGrpSpPr/>
          <p:nvPr userDrawn="1"/>
        </p:nvGrpSpPr>
        <p:grpSpPr>
          <a:xfrm>
            <a:off x="-1" y="6324600"/>
            <a:ext cx="12188826" cy="533400"/>
            <a:chOff x="-1" y="6324600"/>
            <a:chExt cx="12188826" cy="533400"/>
          </a:xfrm>
        </p:grpSpPr>
        <p:sp>
          <p:nvSpPr>
            <p:cNvPr id="9" name="Rectangle 8"/>
            <p:cNvSpPr/>
            <p:nvPr userDrawn="1"/>
          </p:nvSpPr>
          <p:spPr bwMode="auto">
            <a:xfrm>
              <a:off x="6856412" y="6324600"/>
              <a:ext cx="5332413" cy="533400"/>
            </a:xfrm>
            <a:prstGeom prst="rect">
              <a:avLst/>
            </a:prstGeom>
            <a:gradFill flip="none" rotWithShape="1">
              <a:gsLst>
                <a:gs pos="100000">
                  <a:schemeClr val="tx1"/>
                </a:gs>
                <a:gs pos="0">
                  <a:schemeClr val="lt1">
                    <a:shade val="67500"/>
                    <a:satMod val="115000"/>
                    <a:alpha val="0"/>
                  </a:schemeClr>
                </a:gs>
              </a:gsLst>
              <a:lin ang="0" scaled="1"/>
              <a:tileRect/>
            </a:gra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a:solidFill>
                  <a:srgbClr val="FFFFFF"/>
                </a:solidFill>
                <a:effectLst>
                  <a:outerShdw blurRad="38100" dist="38100" dir="2700000" algn="tl">
                    <a:srgbClr val="000000">
                      <a:alpha val="43137"/>
                    </a:srgbClr>
                  </a:outerShdw>
                </a:effectLst>
                <a:latin typeface="+mj-lt"/>
              </a:endParaRPr>
            </a:p>
          </p:txBody>
        </p:sp>
        <p:pic>
          <p:nvPicPr>
            <p:cNvPr id="10" name="Picture 9" descr="white-bar.png"/>
            <p:cNvPicPr>
              <a:picLocks noChangeAspect="1"/>
            </p:cNvPicPr>
            <p:nvPr userDrawn="1"/>
          </p:nvPicPr>
          <p:blipFill>
            <a:blip r:embed="rId3"/>
            <a:stretch>
              <a:fillRect/>
            </a:stretch>
          </p:blipFill>
          <p:spPr>
            <a:xfrm flipH="1">
              <a:off x="-1" y="6324600"/>
              <a:ext cx="12188825" cy="533400"/>
            </a:xfrm>
            <a:prstGeom prst="rect">
              <a:avLst/>
            </a:prstGeom>
          </p:spPr>
        </p:pic>
      </p:gr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7868" y="1411552"/>
            <a:ext cx="11173090" cy="2210862"/>
          </a:xfrm>
        </p:spPr>
        <p:txBody>
          <a:bodyPr/>
          <a:lstStyle>
            <a:lvl1pPr>
              <a:lnSpc>
                <a:spcPct val="90000"/>
              </a:lnSpc>
              <a:buFontTx/>
              <a:buBlip>
                <a:blip r:embed="rId2"/>
              </a:buBlip>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7868" y="1412875"/>
            <a:ext cx="1117309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7868" y="1411553"/>
            <a:ext cx="5484971"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411553"/>
            <a:ext cx="5484971"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7868" y="1411553"/>
            <a:ext cx="5484971"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07867" y="2174875"/>
            <a:ext cx="5484971"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029" y="1411553"/>
            <a:ext cx="548792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5" y="2174875"/>
            <a:ext cx="5489202"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
        <p:nvSpPr>
          <p:cNvPr id="6" name="Text Placeholder 5"/>
          <p:cNvSpPr>
            <a:spLocks noGrp="1"/>
          </p:cNvSpPr>
          <p:nvPr>
            <p:ph type="body" sz="quarter" idx="10"/>
          </p:nvPr>
        </p:nvSpPr>
        <p:spPr bwMode="white">
          <a:xfrm>
            <a:off x="507868" y="1411553"/>
            <a:ext cx="1117309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5938" y="228600"/>
            <a:ext cx="11165020" cy="747897"/>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5938" y="1420813"/>
            <a:ext cx="11165020" cy="212803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p:fade/>
  </p:transition>
  <p:txStyles>
    <p:titleStyle>
      <a:lvl1pPr algn="l" defTabSz="914363" rtl="0" eaLnBrk="1" latinLnBrk="0" hangingPunct="1">
        <a:lnSpc>
          <a:spcPct val="90000"/>
        </a:lnSpc>
        <a:spcBef>
          <a:spcPct val="0"/>
        </a:spcBef>
        <a:buNone/>
        <a:defRPr kumimoji="0" lang="en-US" sz="5400" b="0" i="0" u="none" strike="noStrike" kern="1200" cap="none" spc="-150" normalizeH="0" baseline="0" noProof="0" dirty="0">
          <a:ln w="11430"/>
          <a:gradFill flip="none" rotWithShape="1">
            <a:gsLst>
              <a:gs pos="0">
                <a:srgbClr val="FFFFB9"/>
              </a:gs>
              <a:gs pos="100000">
                <a:schemeClr val="accent1">
                  <a:lumMod val="60000"/>
                  <a:lumOff val="40000"/>
                </a:schemeClr>
              </a:gs>
            </a:gsLst>
            <a:lin ang="5400000" scaled="0"/>
            <a:tileRect/>
          </a:gradFill>
          <a:effectLst>
            <a:outerShdw blurRad="50800" dist="38100" dir="2700000" algn="tl" rotWithShape="0">
              <a:prstClr val="black">
                <a:alpha val="40000"/>
              </a:prstClr>
            </a:outerShdw>
          </a:effectLst>
          <a:uLnTx/>
          <a:uFillTx/>
          <a:latin typeface="+mj-lt"/>
          <a:ea typeface="+mn-ea"/>
          <a:cs typeface="+mn-cs"/>
        </a:defRPr>
      </a:lvl1pPr>
    </p:titleStyle>
    <p:bodyStyle>
      <a:lvl1pPr marL="457200" indent="-457200" algn="l" defTabSz="914363" rtl="0" eaLnBrk="1" latinLnBrk="0" hangingPunct="1">
        <a:lnSpc>
          <a:spcPct val="90000"/>
        </a:lnSpc>
        <a:spcBef>
          <a:spcPct val="20000"/>
        </a:spcBef>
        <a:buFontTx/>
        <a:buBlip>
          <a:blip r:embed="rId13"/>
        </a:buBlip>
        <a:defRPr sz="3200" kern="1200">
          <a:solidFill>
            <a:schemeClr val="tx1"/>
          </a:solidFill>
          <a:effectLst>
            <a:outerShdw blurRad="63500" dist="38100" dir="2700000" algn="tl" rotWithShape="0">
              <a:prstClr val="black">
                <a:alpha val="20000"/>
              </a:prstClr>
            </a:outerShdw>
          </a:effectLst>
          <a:latin typeface="+mn-lt"/>
          <a:ea typeface="+mn-ea"/>
          <a:cs typeface="+mn-cs"/>
        </a:defRPr>
      </a:lvl1pPr>
      <a:lvl2pPr marL="857250" indent="-400050" algn="l" defTabSz="914363" rtl="0" eaLnBrk="1" latinLnBrk="0" hangingPunct="1">
        <a:lnSpc>
          <a:spcPct val="90000"/>
        </a:lnSpc>
        <a:spcBef>
          <a:spcPct val="20000"/>
        </a:spcBef>
        <a:buSzPct val="85000"/>
        <a:buFontTx/>
        <a:buBlip>
          <a:blip r:embed="rId14"/>
        </a:buBlip>
        <a:defRPr sz="2800" kern="1200">
          <a:solidFill>
            <a:schemeClr val="tx1"/>
          </a:solidFill>
          <a:effectLst>
            <a:outerShdw blurRad="63500" dist="38100" dir="2700000" algn="tl" rotWithShape="0">
              <a:prstClr val="black">
                <a:alpha val="20000"/>
              </a:prstClr>
            </a:outerShdw>
          </a:effectLst>
          <a:latin typeface="+mn-lt"/>
          <a:ea typeface="+mn-ea"/>
          <a:cs typeface="+mn-cs"/>
        </a:defRPr>
      </a:lvl2pPr>
      <a:lvl3pPr marL="1258888" indent="-401638" algn="l" defTabSz="914363" rtl="0" eaLnBrk="1" latinLnBrk="0" hangingPunct="1">
        <a:lnSpc>
          <a:spcPct val="90000"/>
        </a:lnSpc>
        <a:spcBef>
          <a:spcPct val="20000"/>
        </a:spcBef>
        <a:buSzPct val="85000"/>
        <a:buFontTx/>
        <a:buBlip>
          <a:blip r:embed="rId14"/>
        </a:buBlip>
        <a:defRPr sz="2400" kern="1200">
          <a:solidFill>
            <a:schemeClr val="tx1"/>
          </a:solidFill>
          <a:effectLst>
            <a:outerShdw blurRad="63500" dist="38100" dir="2700000" algn="tl" rotWithShape="0">
              <a:prstClr val="black">
                <a:alpha val="20000"/>
              </a:prstClr>
            </a:outerShdw>
          </a:effectLst>
          <a:latin typeface="+mn-lt"/>
          <a:ea typeface="+mn-ea"/>
          <a:cs typeface="+mn-cs"/>
        </a:defRPr>
      </a:lvl3pPr>
      <a:lvl4pPr marL="1604963" indent="-346075" algn="l" defTabSz="914363" rtl="0" eaLnBrk="1" latinLnBrk="0" hangingPunct="1">
        <a:lnSpc>
          <a:spcPct val="90000"/>
        </a:lnSpc>
        <a:spcBef>
          <a:spcPct val="20000"/>
        </a:spcBef>
        <a:buSzPct val="85000"/>
        <a:buFontTx/>
        <a:buBlip>
          <a:blip r:embed="rId14"/>
        </a:buBlip>
        <a:defRPr sz="2400" kern="1200">
          <a:solidFill>
            <a:schemeClr val="tx1"/>
          </a:solidFill>
          <a:effectLst>
            <a:outerShdw blurRad="63500" dist="38100" dir="2700000" algn="tl" rotWithShape="0">
              <a:prstClr val="black">
                <a:alpha val="20000"/>
              </a:prstClr>
            </a:outerShdw>
          </a:effectLst>
          <a:latin typeface="+mn-lt"/>
          <a:ea typeface="+mn-ea"/>
          <a:cs typeface="+mn-cs"/>
        </a:defRPr>
      </a:lvl4pPr>
      <a:lvl5pPr marL="1941513" indent="-336550" algn="l" defTabSz="914363" rtl="0" eaLnBrk="1" latinLnBrk="0" hangingPunct="1">
        <a:lnSpc>
          <a:spcPct val="90000"/>
        </a:lnSpc>
        <a:spcBef>
          <a:spcPct val="20000"/>
        </a:spcBef>
        <a:buSzPct val="85000"/>
        <a:buFontTx/>
        <a:buBlip>
          <a:blip r:embed="rId14"/>
        </a:buBlip>
        <a:defRPr sz="2400" kern="1200">
          <a:solidFill>
            <a:schemeClr val="tx1"/>
          </a:solidFill>
          <a:effectLst>
            <a:outerShdw blurRad="63500" dist="38100" dir="2700000" algn="tl" rotWithShape="0">
              <a:prstClr val="black">
                <a:alpha val="20000"/>
              </a:prstClr>
            </a:outerShdw>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u="sng" dirty="0" smtClean="0"/>
              <a:t>Mechanical Mass-Energy Storage Systems: Making Clean, Renewable Energy Work</a:t>
            </a:r>
            <a:endParaRPr lang="en-US" dirty="0">
              <a:solidFill>
                <a:schemeClr val="tx1"/>
              </a:solidFill>
            </a:endParaRPr>
          </a:p>
        </p:txBody>
      </p:sp>
      <p:sp>
        <p:nvSpPr>
          <p:cNvPr id="3" name="Subtitle 2"/>
          <p:cNvSpPr>
            <a:spLocks noGrp="1"/>
          </p:cNvSpPr>
          <p:nvPr>
            <p:ph type="subTitle" idx="1"/>
          </p:nvPr>
        </p:nvSpPr>
        <p:spPr/>
        <p:txBody>
          <a:bodyPr/>
          <a:lstStyle/>
          <a:p>
            <a:pPr algn="ctr"/>
            <a:r>
              <a:rPr lang="en-US" dirty="0" smtClean="0"/>
              <a:t>Ryan </a:t>
            </a:r>
            <a:r>
              <a:rPr lang="en-US" dirty="0" err="1" smtClean="0"/>
              <a:t>Policheri</a:t>
            </a:r>
            <a:r>
              <a:rPr lang="en-US" dirty="0"/>
              <a:t> </a:t>
            </a:r>
            <a:r>
              <a:rPr lang="en-US" dirty="0" smtClean="0"/>
              <a:t>and Aaron Smith</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Consumption Curve</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2326264665"/>
              </p:ext>
            </p:extLst>
          </p:nvPr>
        </p:nvGraphicFramePr>
        <p:xfrm>
          <a:off x="2687799" y="1536056"/>
          <a:ext cx="6821297" cy="420748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1500746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Real-Time Energy Production</a:t>
            </a:r>
            <a:endParaRPr lang="en-US" dirty="0"/>
          </a:p>
        </p:txBody>
      </p:sp>
      <p:sp>
        <p:nvSpPr>
          <p:cNvPr id="3" name="Text Placeholder 2"/>
          <p:cNvSpPr>
            <a:spLocks noGrp="1"/>
          </p:cNvSpPr>
          <p:nvPr>
            <p:ph type="body" sz="quarter" idx="10"/>
          </p:nvPr>
        </p:nvSpPr>
        <p:spPr>
          <a:xfrm>
            <a:off x="507868" y="1411552"/>
            <a:ext cx="11173090" cy="3717941"/>
          </a:xfrm>
        </p:spPr>
        <p:txBody>
          <a:bodyPr/>
          <a:lstStyle/>
          <a:p>
            <a:r>
              <a:rPr lang="en-US" dirty="0" smtClean="0"/>
              <a:t>We have implemented wind and photovoltaic solar power thus far</a:t>
            </a:r>
          </a:p>
          <a:p>
            <a:r>
              <a:rPr lang="en-US" dirty="0" smtClean="0"/>
              <a:t>Both have different production values based on the month the simulation is ran for</a:t>
            </a:r>
          </a:p>
          <a:p>
            <a:r>
              <a:rPr lang="en-US" dirty="0" smtClean="0"/>
              <a:t>Weather changes are simulated by deviating production values with a random percentage between –X and X</a:t>
            </a:r>
          </a:p>
          <a:p>
            <a:pPr lvl="1"/>
            <a:r>
              <a:rPr lang="en-US" dirty="0" smtClean="0"/>
              <a:t>The bigger X is, the more variable the energy source will be in simulation</a:t>
            </a:r>
          </a:p>
        </p:txBody>
      </p:sp>
    </p:spTree>
    <p:extLst>
      <p:ext uri="{BB962C8B-B14F-4D97-AF65-F5344CB8AC3E}">
        <p14:creationId xmlns:p14="http://schemas.microsoft.com/office/powerpoint/2010/main" val="181637207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 Power</a:t>
            </a:r>
            <a:endParaRPr lang="en-US" dirty="0"/>
          </a:p>
        </p:txBody>
      </p:sp>
      <p:sp>
        <p:nvSpPr>
          <p:cNvPr id="3" name="Text Placeholder 2"/>
          <p:cNvSpPr>
            <a:spLocks noGrp="1"/>
          </p:cNvSpPr>
          <p:nvPr>
            <p:ph type="body" sz="quarter" idx="10"/>
          </p:nvPr>
        </p:nvSpPr>
        <p:spPr>
          <a:xfrm>
            <a:off x="507868" y="1411552"/>
            <a:ext cx="11173090" cy="3717941"/>
          </a:xfrm>
        </p:spPr>
        <p:txBody>
          <a:bodyPr/>
          <a:lstStyle/>
          <a:p>
            <a:r>
              <a:rPr lang="en-US" dirty="0" smtClean="0"/>
              <a:t>Wind turbine manufacturers list a </a:t>
            </a:r>
            <a:r>
              <a:rPr lang="en-US" i="1" dirty="0" smtClean="0"/>
              <a:t>max capacity </a:t>
            </a:r>
            <a:r>
              <a:rPr lang="en-US" dirty="0" smtClean="0"/>
              <a:t>for their turbines EX: 3MW</a:t>
            </a:r>
          </a:p>
          <a:p>
            <a:pPr lvl="1"/>
            <a:r>
              <a:rPr lang="en-US" dirty="0" smtClean="0"/>
              <a:t>The max capacity tells us how many joules a turbine can produce a second</a:t>
            </a:r>
          </a:p>
          <a:p>
            <a:r>
              <a:rPr lang="en-US" dirty="0" smtClean="0"/>
              <a:t>A </a:t>
            </a:r>
            <a:r>
              <a:rPr lang="en-US" i="1" dirty="0"/>
              <a:t>c</a:t>
            </a:r>
            <a:r>
              <a:rPr lang="en-US" i="1" dirty="0" smtClean="0"/>
              <a:t>apacity factor </a:t>
            </a:r>
            <a:r>
              <a:rPr lang="en-US" dirty="0" smtClean="0"/>
              <a:t>is the percent of the max capacity that is produced over a given time frame EX: 25%</a:t>
            </a:r>
            <a:endParaRPr lang="en-US" dirty="0"/>
          </a:p>
          <a:p>
            <a:r>
              <a:rPr lang="en-US" dirty="0" smtClean="0"/>
              <a:t>We map the capacity factors throughout the day so that the average daily capacity factor is between 25% and 40%</a:t>
            </a:r>
          </a:p>
        </p:txBody>
      </p:sp>
    </p:spTree>
    <p:extLst>
      <p:ext uri="{BB962C8B-B14F-4D97-AF65-F5344CB8AC3E}">
        <p14:creationId xmlns:p14="http://schemas.microsoft.com/office/powerpoint/2010/main" val="319144445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Photovoltaic Solar Power</a:t>
            </a:r>
            <a:endParaRPr lang="en-US" dirty="0"/>
          </a:p>
        </p:txBody>
      </p:sp>
      <p:sp>
        <p:nvSpPr>
          <p:cNvPr id="3" name="Text Placeholder 2"/>
          <p:cNvSpPr>
            <a:spLocks noGrp="1"/>
          </p:cNvSpPr>
          <p:nvPr>
            <p:ph type="body" sz="quarter" idx="10"/>
          </p:nvPr>
        </p:nvSpPr>
        <p:spPr>
          <a:xfrm>
            <a:off x="507868" y="1411552"/>
            <a:ext cx="11173090" cy="1428083"/>
          </a:xfrm>
        </p:spPr>
        <p:txBody>
          <a:bodyPr/>
          <a:lstStyle/>
          <a:p>
            <a:r>
              <a:rPr lang="en-US" dirty="0" smtClean="0"/>
              <a:t>Use NASA’s Atmospheric Science Data Center to get values for solar radiation hitting around the Des Moines area by month</a:t>
            </a:r>
          </a:p>
          <a:p>
            <a:r>
              <a:rPr lang="en-US" dirty="0" smtClean="0"/>
              <a:t>Assume all solar panels are </a:t>
            </a:r>
            <a:r>
              <a:rPr lang="en-US" dirty="0"/>
              <a:t>e</a:t>
            </a:r>
            <a:r>
              <a:rPr lang="en-US" dirty="0" smtClean="0"/>
              <a:t>quator facing and angled optimally</a:t>
            </a:r>
          </a:p>
        </p:txBody>
      </p:sp>
      <p:pic>
        <p:nvPicPr>
          <p:cNvPr id="4" name="Picture 3"/>
          <p:cNvPicPr>
            <a:picLocks noChangeAspect="1"/>
          </p:cNvPicPr>
          <p:nvPr/>
        </p:nvPicPr>
        <p:blipFill>
          <a:blip r:embed="rId2"/>
          <a:stretch>
            <a:fillRect/>
          </a:stretch>
        </p:blipFill>
        <p:spPr>
          <a:xfrm>
            <a:off x="883358" y="2913049"/>
            <a:ext cx="10422109" cy="2686856"/>
          </a:xfrm>
          <a:prstGeom prst="rect">
            <a:avLst/>
          </a:prstGeom>
        </p:spPr>
      </p:pic>
    </p:spTree>
    <p:extLst>
      <p:ext uri="{BB962C8B-B14F-4D97-AF65-F5344CB8AC3E}">
        <p14:creationId xmlns:p14="http://schemas.microsoft.com/office/powerpoint/2010/main" val="284630143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ounded Rectangle 74"/>
          <p:cNvSpPr/>
          <p:nvPr/>
        </p:nvSpPr>
        <p:spPr>
          <a:xfrm>
            <a:off x="5802451" y="3583834"/>
            <a:ext cx="2228910" cy="22347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799"/>
          </a:p>
        </p:txBody>
      </p:sp>
      <p:sp>
        <p:nvSpPr>
          <p:cNvPr id="15" name="TextBox 14"/>
          <p:cNvSpPr txBox="1"/>
          <p:nvPr/>
        </p:nvSpPr>
        <p:spPr>
          <a:xfrm>
            <a:off x="6192040" y="2217339"/>
            <a:ext cx="1248925" cy="461545"/>
          </a:xfrm>
          <a:prstGeom prst="rect">
            <a:avLst/>
          </a:prstGeom>
          <a:noFill/>
        </p:spPr>
        <p:txBody>
          <a:bodyPr wrap="square" rtlCol="0">
            <a:spAutoFit/>
          </a:bodyPr>
          <a:lstStyle/>
          <a:p>
            <a:pPr algn="ctr"/>
            <a:r>
              <a:rPr lang="en-US" sz="1200" dirty="0"/>
              <a:t>Keeps track of time of day</a:t>
            </a:r>
          </a:p>
        </p:txBody>
      </p:sp>
      <p:cxnSp>
        <p:nvCxnSpPr>
          <p:cNvPr id="17" name="Straight Arrow Connector 16"/>
          <p:cNvCxnSpPr/>
          <p:nvPr/>
        </p:nvCxnSpPr>
        <p:spPr>
          <a:xfrm>
            <a:off x="7534319" y="1961968"/>
            <a:ext cx="2158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965630" y="1143753"/>
            <a:ext cx="1259654" cy="769241"/>
          </a:xfrm>
          <a:prstGeom prst="rect">
            <a:avLst/>
          </a:prstGeom>
          <a:noFill/>
        </p:spPr>
        <p:txBody>
          <a:bodyPr wrap="square" rtlCol="0">
            <a:spAutoFit/>
          </a:bodyPr>
          <a:lstStyle/>
          <a:p>
            <a:pPr algn="ctr"/>
            <a:r>
              <a:rPr lang="en-US" sz="1100" dirty="0"/>
              <a:t/>
            </a:r>
            <a:br>
              <a:rPr lang="en-US" sz="1100" dirty="0"/>
            </a:br>
            <a:r>
              <a:rPr lang="en-US" sz="1100" dirty="0"/>
              <a:t>What is your electricity demand at X time of day?</a:t>
            </a:r>
          </a:p>
        </p:txBody>
      </p:sp>
      <p:cxnSp>
        <p:nvCxnSpPr>
          <p:cNvPr id="25" name="Straight Arrow Connector 24"/>
          <p:cNvCxnSpPr/>
          <p:nvPr/>
        </p:nvCxnSpPr>
        <p:spPr>
          <a:xfrm flipH="1">
            <a:off x="7516057" y="2247429"/>
            <a:ext cx="2158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920027" y="2321342"/>
            <a:ext cx="1350859" cy="430775"/>
          </a:xfrm>
          <a:prstGeom prst="rect">
            <a:avLst/>
          </a:prstGeom>
          <a:noFill/>
        </p:spPr>
        <p:txBody>
          <a:bodyPr wrap="square" rtlCol="0">
            <a:spAutoFit/>
          </a:bodyPr>
          <a:lstStyle/>
          <a:p>
            <a:pPr algn="ctr"/>
            <a:r>
              <a:rPr lang="en-US" sz="1100" dirty="0"/>
              <a:t>Electricity demand at X time of day</a:t>
            </a:r>
          </a:p>
        </p:txBody>
      </p:sp>
      <p:cxnSp>
        <p:nvCxnSpPr>
          <p:cNvPr id="28" name="Straight Arrow Connector 27"/>
          <p:cNvCxnSpPr/>
          <p:nvPr/>
        </p:nvCxnSpPr>
        <p:spPr>
          <a:xfrm flipH="1">
            <a:off x="4663087" y="1943443"/>
            <a:ext cx="14399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704772" y="1283354"/>
            <a:ext cx="1351930" cy="600008"/>
          </a:xfrm>
          <a:prstGeom prst="rect">
            <a:avLst/>
          </a:prstGeom>
          <a:noFill/>
        </p:spPr>
        <p:txBody>
          <a:bodyPr wrap="square" rtlCol="0">
            <a:spAutoFit/>
          </a:bodyPr>
          <a:lstStyle/>
          <a:p>
            <a:pPr algn="ctr"/>
            <a:r>
              <a:rPr lang="en-US" sz="1100" dirty="0"/>
              <a:t>How much energy is produced at X time of day?</a:t>
            </a:r>
          </a:p>
        </p:txBody>
      </p:sp>
      <p:cxnSp>
        <p:nvCxnSpPr>
          <p:cNvPr id="31" name="Straight Arrow Connector 30"/>
          <p:cNvCxnSpPr/>
          <p:nvPr/>
        </p:nvCxnSpPr>
        <p:spPr>
          <a:xfrm flipH="1" flipV="1">
            <a:off x="6796143" y="936689"/>
            <a:ext cx="20360" cy="7735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708139" y="2247429"/>
            <a:ext cx="1439909" cy="12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765021" y="2289039"/>
            <a:ext cx="1351930" cy="430775"/>
          </a:xfrm>
          <a:prstGeom prst="rect">
            <a:avLst/>
          </a:prstGeom>
          <a:noFill/>
        </p:spPr>
        <p:txBody>
          <a:bodyPr wrap="square" rtlCol="0">
            <a:spAutoFit/>
          </a:bodyPr>
          <a:lstStyle/>
          <a:p>
            <a:pPr algn="ctr"/>
            <a:r>
              <a:rPr lang="en-US" sz="1100" dirty="0"/>
              <a:t>Energy produced at X time of day</a:t>
            </a:r>
          </a:p>
        </p:txBody>
      </p:sp>
      <p:sp>
        <p:nvSpPr>
          <p:cNvPr id="43" name="Freeform 42"/>
          <p:cNvSpPr/>
          <p:nvPr/>
        </p:nvSpPr>
        <p:spPr>
          <a:xfrm>
            <a:off x="800487" y="1100416"/>
            <a:ext cx="2212384" cy="1908607"/>
          </a:xfrm>
          <a:custGeom>
            <a:avLst/>
            <a:gdLst>
              <a:gd name="connsiteX0" fmla="*/ 2161445 w 2212960"/>
              <a:gd name="connsiteY0" fmla="*/ 883536 h 1909104"/>
              <a:gd name="connsiteX1" fmla="*/ 706132 w 2212960"/>
              <a:gd name="connsiteY1" fmla="*/ 7773 h 1909104"/>
              <a:gd name="connsiteX2" fmla="*/ 113704 w 2212960"/>
              <a:gd name="connsiteY2" fmla="*/ 471413 h 1909104"/>
              <a:gd name="connsiteX3" fmla="*/ 744769 w 2212960"/>
              <a:gd name="connsiteY3" fmla="*/ 767627 h 1909104"/>
              <a:gd name="connsiteX4" fmla="*/ 2161445 w 2212960"/>
              <a:gd name="connsiteY4" fmla="*/ 947931 h 1909104"/>
              <a:gd name="connsiteX5" fmla="*/ 719011 w 2212960"/>
              <a:gd name="connsiteY5" fmla="*/ 1900967 h 1909104"/>
              <a:gd name="connsiteX6" fmla="*/ 62189 w 2212960"/>
              <a:gd name="connsiteY6" fmla="*/ 1385813 h 1909104"/>
              <a:gd name="connsiteX7" fmla="*/ 2212960 w 2212960"/>
              <a:gd name="connsiteY7" fmla="*/ 999446 h 1909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2960" h="1909104">
                <a:moveTo>
                  <a:pt x="2161445" y="883536"/>
                </a:moveTo>
                <a:cubicBezTo>
                  <a:pt x="1604433" y="479998"/>
                  <a:pt x="1047422" y="76460"/>
                  <a:pt x="706132" y="7773"/>
                </a:cubicBezTo>
                <a:cubicBezTo>
                  <a:pt x="364842" y="-60914"/>
                  <a:pt x="107265" y="344771"/>
                  <a:pt x="113704" y="471413"/>
                </a:cubicBezTo>
                <a:cubicBezTo>
                  <a:pt x="120143" y="598055"/>
                  <a:pt x="403479" y="688207"/>
                  <a:pt x="744769" y="767627"/>
                </a:cubicBezTo>
                <a:cubicBezTo>
                  <a:pt x="1086059" y="847047"/>
                  <a:pt x="2165738" y="759041"/>
                  <a:pt x="2161445" y="947931"/>
                </a:cubicBezTo>
                <a:cubicBezTo>
                  <a:pt x="2157152" y="1136821"/>
                  <a:pt x="1068887" y="1827987"/>
                  <a:pt x="719011" y="1900967"/>
                </a:cubicBezTo>
                <a:cubicBezTo>
                  <a:pt x="369135" y="1973947"/>
                  <a:pt x="-186802" y="1536066"/>
                  <a:pt x="62189" y="1385813"/>
                </a:cubicBezTo>
                <a:cubicBezTo>
                  <a:pt x="311180" y="1235560"/>
                  <a:pt x="1963968" y="1089598"/>
                  <a:pt x="2212960" y="99944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4" name="TextBox 43"/>
          <p:cNvSpPr txBox="1"/>
          <p:nvPr/>
        </p:nvSpPr>
        <p:spPr>
          <a:xfrm>
            <a:off x="3330452" y="2329794"/>
            <a:ext cx="914162" cy="938475"/>
          </a:xfrm>
          <a:prstGeom prst="rect">
            <a:avLst/>
          </a:prstGeom>
          <a:noFill/>
        </p:spPr>
        <p:txBody>
          <a:bodyPr wrap="square" rtlCol="0">
            <a:spAutoFit/>
          </a:bodyPr>
          <a:lstStyle/>
          <a:p>
            <a:pPr algn="ctr"/>
            <a:r>
              <a:rPr lang="en-US" sz="1100" dirty="0"/>
              <a:t>Sum all the energy produced at X time of day</a:t>
            </a:r>
          </a:p>
        </p:txBody>
      </p:sp>
      <p:sp>
        <p:nvSpPr>
          <p:cNvPr id="47" name="TextBox 46"/>
          <p:cNvSpPr txBox="1"/>
          <p:nvPr/>
        </p:nvSpPr>
        <p:spPr>
          <a:xfrm>
            <a:off x="6006924" y="3544401"/>
            <a:ext cx="1727985" cy="646163"/>
          </a:xfrm>
          <a:prstGeom prst="rect">
            <a:avLst/>
          </a:prstGeom>
          <a:noFill/>
        </p:spPr>
        <p:txBody>
          <a:bodyPr wrap="square" rtlCol="0">
            <a:spAutoFit/>
          </a:bodyPr>
          <a:lstStyle/>
          <a:p>
            <a:pPr algn="ctr"/>
            <a:r>
              <a:rPr lang="en-US" sz="1799" b="1" dirty="0">
                <a:solidFill>
                  <a:schemeClr val="bg1"/>
                </a:solidFill>
              </a:rPr>
              <a:t>Energy Commander</a:t>
            </a:r>
          </a:p>
        </p:txBody>
      </p:sp>
      <p:cxnSp>
        <p:nvCxnSpPr>
          <p:cNvPr id="60" name="Straight Arrow Connector 59"/>
          <p:cNvCxnSpPr>
            <a:stCxn id="15" idx="2"/>
          </p:cNvCxnSpPr>
          <p:nvPr/>
        </p:nvCxnSpPr>
        <p:spPr>
          <a:xfrm>
            <a:off x="6816503" y="2678884"/>
            <a:ext cx="0" cy="879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5802450" y="4147288"/>
            <a:ext cx="2217794" cy="73351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a:t>If energy produced &gt; energy demanded</a:t>
            </a:r>
          </a:p>
        </p:txBody>
      </p:sp>
      <p:cxnSp>
        <p:nvCxnSpPr>
          <p:cNvPr id="16" name="Straight Arrow Connector 15"/>
          <p:cNvCxnSpPr/>
          <p:nvPr/>
        </p:nvCxnSpPr>
        <p:spPr>
          <a:xfrm flipV="1">
            <a:off x="7889997" y="2360769"/>
            <a:ext cx="2250290" cy="192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rot="19086583">
            <a:off x="8272542" y="3361843"/>
            <a:ext cx="1603109" cy="430775"/>
          </a:xfrm>
          <a:prstGeom prst="rect">
            <a:avLst/>
          </a:prstGeom>
          <a:noFill/>
        </p:spPr>
        <p:txBody>
          <a:bodyPr wrap="square" rtlCol="0">
            <a:spAutoFit/>
          </a:bodyPr>
          <a:lstStyle/>
          <a:p>
            <a:pPr algn="ctr"/>
            <a:r>
              <a:rPr lang="en-US" sz="1100" dirty="0"/>
              <a:t>Fulfil the entire energy demand</a:t>
            </a:r>
          </a:p>
        </p:txBody>
      </p:sp>
      <p:cxnSp>
        <p:nvCxnSpPr>
          <p:cNvPr id="22" name="Straight Arrow Connector 21"/>
          <p:cNvCxnSpPr/>
          <p:nvPr/>
        </p:nvCxnSpPr>
        <p:spPr>
          <a:xfrm flipH="1">
            <a:off x="3428108" y="4514046"/>
            <a:ext cx="22854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5802450" y="5073985"/>
            <a:ext cx="2217794" cy="73351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a:t>If energy produced &lt; energy demanded</a:t>
            </a:r>
          </a:p>
        </p:txBody>
      </p:sp>
      <p:sp>
        <p:nvSpPr>
          <p:cNvPr id="30" name="TextBox 29"/>
          <p:cNvSpPr txBox="1"/>
          <p:nvPr/>
        </p:nvSpPr>
        <p:spPr>
          <a:xfrm>
            <a:off x="3864746" y="4054657"/>
            <a:ext cx="1412125" cy="430775"/>
          </a:xfrm>
          <a:prstGeom prst="rect">
            <a:avLst/>
          </a:prstGeom>
          <a:noFill/>
        </p:spPr>
        <p:txBody>
          <a:bodyPr wrap="square" rtlCol="0">
            <a:spAutoFit/>
          </a:bodyPr>
          <a:lstStyle/>
          <a:p>
            <a:pPr algn="ctr"/>
            <a:r>
              <a:rPr lang="en-US" sz="1100" dirty="0"/>
              <a:t>Store the extra energy produced</a:t>
            </a:r>
          </a:p>
        </p:txBody>
      </p:sp>
      <p:cxnSp>
        <p:nvCxnSpPr>
          <p:cNvPr id="37" name="Straight Connector 36"/>
          <p:cNvCxnSpPr/>
          <p:nvPr/>
        </p:nvCxnSpPr>
        <p:spPr>
          <a:xfrm flipV="1">
            <a:off x="8064714" y="4288530"/>
            <a:ext cx="2250716" cy="1152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10315429" y="2364386"/>
            <a:ext cx="0" cy="1924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rot="19975835">
            <a:off x="8337940" y="4828948"/>
            <a:ext cx="2335870" cy="1107707"/>
          </a:xfrm>
          <a:prstGeom prst="rect">
            <a:avLst/>
          </a:prstGeom>
          <a:noFill/>
        </p:spPr>
        <p:txBody>
          <a:bodyPr wrap="square" rtlCol="0">
            <a:spAutoFit/>
          </a:bodyPr>
          <a:lstStyle/>
          <a:p>
            <a:pPr algn="ctr"/>
            <a:r>
              <a:rPr lang="en-US" sz="1100" dirty="0"/>
              <a:t>Give all the energy produced to fulfill a portion of the city’s energy demand</a:t>
            </a:r>
          </a:p>
          <a:p>
            <a:pPr algn="ctr"/>
            <a:r>
              <a:rPr lang="en-US" sz="1100" dirty="0"/>
              <a:t>+</a:t>
            </a:r>
          </a:p>
          <a:p>
            <a:pPr algn="ctr"/>
            <a:r>
              <a:rPr lang="en-US" sz="1100" dirty="0"/>
              <a:t>Give supplemental energy from storage so that the entire city demand is fulfilled</a:t>
            </a:r>
          </a:p>
        </p:txBody>
      </p:sp>
      <p:cxnSp>
        <p:nvCxnSpPr>
          <p:cNvPr id="52" name="Straight Arrow Connector 51"/>
          <p:cNvCxnSpPr/>
          <p:nvPr/>
        </p:nvCxnSpPr>
        <p:spPr>
          <a:xfrm flipH="1" flipV="1">
            <a:off x="3507265" y="4837074"/>
            <a:ext cx="2272951" cy="516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rot="753897">
            <a:off x="4237772" y="4761808"/>
            <a:ext cx="1524967" cy="430775"/>
          </a:xfrm>
          <a:prstGeom prst="rect">
            <a:avLst/>
          </a:prstGeom>
          <a:noFill/>
        </p:spPr>
        <p:txBody>
          <a:bodyPr wrap="square" rtlCol="0">
            <a:spAutoFit/>
          </a:bodyPr>
          <a:lstStyle/>
          <a:p>
            <a:pPr algn="ctr"/>
            <a:r>
              <a:rPr lang="en-US" sz="1100" dirty="0"/>
              <a:t>Ask for stored energy to supplement demand</a:t>
            </a:r>
          </a:p>
        </p:txBody>
      </p:sp>
      <p:cxnSp>
        <p:nvCxnSpPr>
          <p:cNvPr id="58" name="Straight Arrow Connector 57"/>
          <p:cNvCxnSpPr/>
          <p:nvPr/>
        </p:nvCxnSpPr>
        <p:spPr>
          <a:xfrm>
            <a:off x="3496147" y="5042737"/>
            <a:ext cx="2261834" cy="546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rot="826706">
            <a:off x="3980847" y="5373896"/>
            <a:ext cx="1471048" cy="430775"/>
          </a:xfrm>
          <a:prstGeom prst="rect">
            <a:avLst/>
          </a:prstGeom>
          <a:noFill/>
        </p:spPr>
        <p:txBody>
          <a:bodyPr wrap="square" rtlCol="0">
            <a:spAutoFit/>
          </a:bodyPr>
          <a:lstStyle/>
          <a:p>
            <a:pPr algn="ctr"/>
            <a:r>
              <a:rPr lang="en-US" sz="1100" dirty="0"/>
              <a:t>Provide supplemental energy</a:t>
            </a:r>
          </a:p>
        </p:txBody>
      </p:sp>
      <p:cxnSp>
        <p:nvCxnSpPr>
          <p:cNvPr id="67" name="Straight Arrow Connector 66"/>
          <p:cNvCxnSpPr/>
          <p:nvPr/>
        </p:nvCxnSpPr>
        <p:spPr>
          <a:xfrm flipV="1">
            <a:off x="1768681" y="5023848"/>
            <a:ext cx="687810" cy="79475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flipV="1">
            <a:off x="3069825" y="5023848"/>
            <a:ext cx="558702" cy="77109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bwMode="auto">
          <a:xfrm>
            <a:off x="2987149" y="1782272"/>
            <a:ext cx="1628578" cy="539069"/>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US" sz="2000" b="1" dirty="0"/>
              <a:t>Energy Sources</a:t>
            </a:r>
          </a:p>
        </p:txBody>
      </p:sp>
      <p:sp>
        <p:nvSpPr>
          <p:cNvPr id="13" name="Rounded Rectangle 12"/>
          <p:cNvSpPr/>
          <p:nvPr/>
        </p:nvSpPr>
        <p:spPr bwMode="auto">
          <a:xfrm>
            <a:off x="1105470" y="1283354"/>
            <a:ext cx="873456" cy="450519"/>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US" sz="1400" b="1" dirty="0"/>
              <a:t>Wind Farms</a:t>
            </a:r>
          </a:p>
        </p:txBody>
      </p:sp>
      <p:sp>
        <p:nvSpPr>
          <p:cNvPr id="14" name="Rounded Rectangle 13"/>
          <p:cNvSpPr/>
          <p:nvPr/>
        </p:nvSpPr>
        <p:spPr bwMode="auto">
          <a:xfrm>
            <a:off x="1105470" y="2427765"/>
            <a:ext cx="868721" cy="453922"/>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US" sz="1600" b="1" dirty="0"/>
              <a:t>Solar Farms</a:t>
            </a:r>
          </a:p>
        </p:txBody>
      </p:sp>
      <p:sp>
        <p:nvSpPr>
          <p:cNvPr id="32" name="Rounded Rectangle 31"/>
          <p:cNvSpPr/>
          <p:nvPr/>
        </p:nvSpPr>
        <p:spPr bwMode="auto">
          <a:xfrm>
            <a:off x="6159249" y="1729063"/>
            <a:ext cx="1314508" cy="524864"/>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US" sz="1600" b="1" dirty="0"/>
              <a:t>Controller</a:t>
            </a:r>
          </a:p>
        </p:txBody>
      </p:sp>
      <p:sp>
        <p:nvSpPr>
          <p:cNvPr id="35" name="Rounded Rectangle 34"/>
          <p:cNvSpPr/>
          <p:nvPr/>
        </p:nvSpPr>
        <p:spPr bwMode="auto">
          <a:xfrm>
            <a:off x="6066882" y="282330"/>
            <a:ext cx="1499242" cy="586034"/>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US" sz="1600" b="1" dirty="0"/>
              <a:t>View/User Interface</a:t>
            </a:r>
          </a:p>
        </p:txBody>
      </p:sp>
      <p:sp>
        <p:nvSpPr>
          <p:cNvPr id="38" name="Rounded Rectangle 37"/>
          <p:cNvSpPr/>
          <p:nvPr/>
        </p:nvSpPr>
        <p:spPr bwMode="auto">
          <a:xfrm>
            <a:off x="9749948" y="1729062"/>
            <a:ext cx="1092298" cy="592275"/>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b="1" dirty="0"/>
              <a:t>City</a:t>
            </a:r>
            <a:endParaRPr lang="en-US" sz="16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0" name="Rounded Rectangle 39"/>
          <p:cNvSpPr/>
          <p:nvPr/>
        </p:nvSpPr>
        <p:spPr bwMode="auto">
          <a:xfrm>
            <a:off x="1947473" y="4128497"/>
            <a:ext cx="1453917" cy="829907"/>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US" sz="1600" b="1" dirty="0"/>
              <a:t>Mass-Energy Storage System</a:t>
            </a:r>
          </a:p>
        </p:txBody>
      </p:sp>
      <p:sp>
        <p:nvSpPr>
          <p:cNvPr id="41" name="Rounded Rectangle 40"/>
          <p:cNvSpPr/>
          <p:nvPr/>
        </p:nvSpPr>
        <p:spPr bwMode="auto">
          <a:xfrm>
            <a:off x="1037909" y="5885907"/>
            <a:ext cx="1255593" cy="557562"/>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US" sz="1600" b="1" dirty="0" err="1"/>
              <a:t>Heindl</a:t>
            </a:r>
            <a:r>
              <a:rPr lang="en-US" sz="1600" b="1" dirty="0"/>
              <a:t> Batteries</a:t>
            </a:r>
          </a:p>
        </p:txBody>
      </p:sp>
      <p:sp>
        <p:nvSpPr>
          <p:cNvPr id="42" name="Rounded Rectangle 41"/>
          <p:cNvSpPr/>
          <p:nvPr/>
        </p:nvSpPr>
        <p:spPr bwMode="auto">
          <a:xfrm>
            <a:off x="3081083" y="5860390"/>
            <a:ext cx="1187356" cy="58475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US" sz="1600" b="1" dirty="0"/>
              <a:t>Flywheels</a:t>
            </a:r>
          </a:p>
        </p:txBody>
      </p:sp>
    </p:spTree>
    <p:extLst>
      <p:ext uri="{BB962C8B-B14F-4D97-AF65-F5344CB8AC3E}">
        <p14:creationId xmlns:p14="http://schemas.microsoft.com/office/powerpoint/2010/main" val="326449744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Demonstration</a:t>
            </a:r>
            <a:endParaRPr lang="en-US" dirty="0"/>
          </a:p>
        </p:txBody>
      </p:sp>
    </p:spTree>
    <p:extLst>
      <p:ext uri="{BB962C8B-B14F-4D97-AF65-F5344CB8AC3E}">
        <p14:creationId xmlns:p14="http://schemas.microsoft.com/office/powerpoint/2010/main" val="390918121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Improvements</a:t>
            </a:r>
            <a:endParaRPr lang="en-US" dirty="0"/>
          </a:p>
        </p:txBody>
      </p:sp>
      <p:sp>
        <p:nvSpPr>
          <p:cNvPr id="3" name="Text Placeholder 2"/>
          <p:cNvSpPr>
            <a:spLocks noGrp="1"/>
          </p:cNvSpPr>
          <p:nvPr>
            <p:ph type="body" sz="quarter" idx="10"/>
          </p:nvPr>
        </p:nvSpPr>
        <p:spPr>
          <a:xfrm>
            <a:off x="515938" y="1397904"/>
            <a:ext cx="11173090" cy="4985980"/>
          </a:xfrm>
        </p:spPr>
        <p:txBody>
          <a:bodyPr vert="horz" wrap="square" lIns="0" tIns="0" rIns="0" bIns="0" rtlCol="0" anchor="t">
            <a:spAutoFit/>
          </a:bodyPr>
          <a:lstStyle/>
          <a:p>
            <a:pPr>
              <a:lnSpc>
                <a:spcPct val="100000"/>
              </a:lnSpc>
            </a:pPr>
            <a:r>
              <a:rPr lang="en-US" dirty="0" smtClean="0"/>
              <a:t>More clean, renewable energy sources</a:t>
            </a:r>
          </a:p>
          <a:p>
            <a:pPr lvl="1">
              <a:lnSpc>
                <a:spcPct val="100000"/>
              </a:lnSpc>
            </a:pPr>
            <a:r>
              <a:rPr lang="en-US" dirty="0" smtClean="0"/>
              <a:t>The more diverse energy sources the better, both in reliability and ecologically</a:t>
            </a:r>
          </a:p>
          <a:p>
            <a:pPr>
              <a:lnSpc>
                <a:spcPct val="100000"/>
              </a:lnSpc>
            </a:pPr>
            <a:r>
              <a:rPr lang="en-US" dirty="0" smtClean="0"/>
              <a:t>Implement weather simulation models</a:t>
            </a:r>
          </a:p>
          <a:p>
            <a:pPr>
              <a:lnSpc>
                <a:spcPct val="100000"/>
              </a:lnSpc>
            </a:pPr>
            <a:r>
              <a:rPr lang="en-US" dirty="0" smtClean="0"/>
              <a:t>Reduce technical simplifications in storage systems</a:t>
            </a:r>
          </a:p>
          <a:p>
            <a:pPr>
              <a:lnSpc>
                <a:spcPct val="100000"/>
              </a:lnSpc>
            </a:pPr>
            <a:r>
              <a:rPr lang="en-US" dirty="0" smtClean="0"/>
              <a:t>Build more cities</a:t>
            </a:r>
          </a:p>
          <a:p>
            <a:pPr>
              <a:lnSpc>
                <a:spcPct val="100000"/>
              </a:lnSpc>
            </a:pPr>
            <a:r>
              <a:rPr lang="en-US" dirty="0" smtClean="0"/>
              <a:t>Add economic model</a:t>
            </a:r>
          </a:p>
          <a:p>
            <a:pPr marL="0" indent="0">
              <a:lnSpc>
                <a:spcPct val="100000"/>
              </a:lnSpc>
              <a:buNone/>
            </a:pPr>
            <a:endParaRPr lang="en-US" dirty="0" smtClean="0"/>
          </a:p>
          <a:p>
            <a:pPr>
              <a:lnSpc>
                <a:spcPct val="100000"/>
              </a:lnSpc>
            </a:pPr>
            <a:endParaRPr lang="en-US" dirty="0"/>
          </a:p>
        </p:txBody>
      </p:sp>
    </p:spTree>
    <p:extLst>
      <p:ext uri="{BB962C8B-B14F-4D97-AF65-F5344CB8AC3E}">
        <p14:creationId xmlns:p14="http://schemas.microsoft.com/office/powerpoint/2010/main" val="347531314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Comments?</a:t>
            </a:r>
            <a:endParaRPr lang="en-US" dirty="0"/>
          </a:p>
        </p:txBody>
      </p:sp>
    </p:spTree>
    <p:extLst>
      <p:ext uri="{BB962C8B-B14F-4D97-AF65-F5344CB8AC3E}">
        <p14:creationId xmlns:p14="http://schemas.microsoft.com/office/powerpoint/2010/main" val="13546694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868" y="283191"/>
            <a:ext cx="11165020" cy="747897"/>
          </a:xfrm>
        </p:spPr>
        <p:txBody>
          <a:bodyPr/>
          <a:lstStyle/>
          <a:p>
            <a:r>
              <a:rPr lang="en-US" dirty="0" smtClean="0"/>
              <a:t>Motivation and the Issue at Large</a:t>
            </a:r>
            <a:endParaRPr lang="en-US" dirty="0"/>
          </a:p>
        </p:txBody>
      </p:sp>
      <p:sp>
        <p:nvSpPr>
          <p:cNvPr id="3" name="Text Placeholder 2"/>
          <p:cNvSpPr>
            <a:spLocks noGrp="1"/>
          </p:cNvSpPr>
          <p:nvPr>
            <p:ph type="body" sz="quarter" idx="10"/>
          </p:nvPr>
        </p:nvSpPr>
        <p:spPr>
          <a:xfrm>
            <a:off x="507868" y="1411552"/>
            <a:ext cx="11301544" cy="5429179"/>
          </a:xfrm>
        </p:spPr>
        <p:txBody>
          <a:bodyPr/>
          <a:lstStyle/>
          <a:p>
            <a:pPr>
              <a:lnSpc>
                <a:spcPct val="150000"/>
              </a:lnSpc>
            </a:pPr>
            <a:r>
              <a:rPr lang="en-US" sz="2800" dirty="0" smtClean="0"/>
              <a:t>Burning fossil fuels to generate electricity is the biggest source of greenhouse gas emissions</a:t>
            </a:r>
          </a:p>
          <a:p>
            <a:pPr>
              <a:lnSpc>
                <a:spcPct val="150000"/>
              </a:lnSpc>
            </a:pPr>
            <a:r>
              <a:rPr lang="en-US" sz="2800" dirty="0" smtClean="0"/>
              <a:t>Clean, renewable energy sources try to solve this problem, but they are fundamentally incompatible with our electrical energy system</a:t>
            </a:r>
          </a:p>
          <a:p>
            <a:pPr>
              <a:lnSpc>
                <a:spcPct val="150000"/>
              </a:lnSpc>
            </a:pPr>
            <a:r>
              <a:rPr lang="en-US" sz="2800" dirty="0" smtClean="0"/>
              <a:t>Energy storage systems can be implemented to make these clean, renewable energy sources compatible with the electrical energy system</a:t>
            </a:r>
          </a:p>
          <a:p>
            <a:pPr>
              <a:lnSpc>
                <a:spcPct val="150000"/>
              </a:lnSpc>
            </a:pPr>
            <a:r>
              <a:rPr lang="en-US" sz="2800" dirty="0" smtClean="0"/>
              <a:t>We think there is a compelling argument for mechanical storage systems as opposed to chemical storage systems</a:t>
            </a:r>
          </a:p>
        </p:txBody>
      </p:sp>
    </p:spTree>
    <p:extLst>
      <p:ext uri="{BB962C8B-B14F-4D97-AF65-F5344CB8AC3E}">
        <p14:creationId xmlns:p14="http://schemas.microsoft.com/office/powerpoint/2010/main" val="179383298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228600"/>
            <a:ext cx="11165020" cy="747897"/>
          </a:xfrm>
        </p:spPr>
        <p:txBody>
          <a:bodyPr/>
          <a:lstStyle/>
          <a:p>
            <a:r>
              <a:rPr lang="en-US" dirty="0" smtClean="0"/>
              <a:t>What is Mechanical Storage?</a:t>
            </a:r>
            <a:endParaRPr lang="en-US" dirty="0"/>
          </a:p>
        </p:txBody>
      </p:sp>
      <p:sp>
        <p:nvSpPr>
          <p:cNvPr id="3" name="Text Placeholder 2"/>
          <p:cNvSpPr>
            <a:spLocks noGrp="1"/>
          </p:cNvSpPr>
          <p:nvPr>
            <p:ph type="body" sz="quarter" idx="10"/>
          </p:nvPr>
        </p:nvSpPr>
        <p:spPr>
          <a:xfrm>
            <a:off x="515938" y="1281350"/>
            <a:ext cx="11173090" cy="1871282"/>
          </a:xfrm>
        </p:spPr>
        <p:txBody>
          <a:bodyPr/>
          <a:lstStyle/>
          <a:p>
            <a:r>
              <a:rPr lang="en-US" dirty="0" smtClean="0"/>
              <a:t>Storing energy using mechanisms to harness gravitational energy, kinetic energy, elastic energy, pressure energy, etc.</a:t>
            </a:r>
          </a:p>
          <a:p>
            <a:r>
              <a:rPr lang="en-US" dirty="0" smtClean="0"/>
              <a:t>Some examples include pumped-storage, flywheel storage, and pressurized storage</a:t>
            </a:r>
            <a:endParaRPr lang="en-US" dirty="0"/>
          </a:p>
        </p:txBody>
      </p:sp>
      <p:pic>
        <p:nvPicPr>
          <p:cNvPr id="4" name="Picture 3"/>
          <p:cNvPicPr>
            <a:picLocks noChangeAspect="1"/>
          </p:cNvPicPr>
          <p:nvPr/>
        </p:nvPicPr>
        <p:blipFill>
          <a:blip r:embed="rId2"/>
          <a:stretch>
            <a:fillRect/>
          </a:stretch>
        </p:blipFill>
        <p:spPr>
          <a:xfrm>
            <a:off x="613982" y="3152632"/>
            <a:ext cx="5306078" cy="3391796"/>
          </a:xfrm>
          <a:prstGeom prst="rect">
            <a:avLst/>
          </a:prstGeom>
        </p:spPr>
      </p:pic>
      <p:pic>
        <p:nvPicPr>
          <p:cNvPr id="5" name="Picture 4"/>
          <p:cNvPicPr>
            <a:picLocks noChangeAspect="1"/>
          </p:cNvPicPr>
          <p:nvPr/>
        </p:nvPicPr>
        <p:blipFill>
          <a:blip r:embed="rId3"/>
          <a:stretch>
            <a:fillRect/>
          </a:stretch>
        </p:blipFill>
        <p:spPr>
          <a:xfrm>
            <a:off x="6386984" y="3152633"/>
            <a:ext cx="5293973" cy="3391796"/>
          </a:xfrm>
          <a:prstGeom prst="rect">
            <a:avLst/>
          </a:prstGeom>
        </p:spPr>
      </p:pic>
    </p:spTree>
    <p:extLst>
      <p:ext uri="{BB962C8B-B14F-4D97-AF65-F5344CB8AC3E}">
        <p14:creationId xmlns:p14="http://schemas.microsoft.com/office/powerpoint/2010/main" val="296291834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687" y="228600"/>
            <a:ext cx="11165020" cy="747897"/>
          </a:xfrm>
        </p:spPr>
        <p:txBody>
          <a:bodyPr/>
          <a:lstStyle/>
          <a:p>
            <a:r>
              <a:rPr lang="en-US" dirty="0" err="1" smtClean="0"/>
              <a:t>Heindl</a:t>
            </a:r>
            <a:r>
              <a:rPr lang="en-US" dirty="0" smtClean="0"/>
              <a:t> Storage System</a:t>
            </a:r>
            <a:endParaRPr lang="en-US" dirty="0"/>
          </a:p>
        </p:txBody>
      </p:sp>
      <p:sp>
        <p:nvSpPr>
          <p:cNvPr id="3" name="Text Placeholder 2"/>
          <p:cNvSpPr>
            <a:spLocks noGrp="1"/>
          </p:cNvSpPr>
          <p:nvPr>
            <p:ph type="body" sz="quarter" idx="10"/>
          </p:nvPr>
        </p:nvSpPr>
        <p:spPr>
          <a:xfrm>
            <a:off x="507868" y="1411552"/>
            <a:ext cx="5524442" cy="4838248"/>
          </a:xfrm>
        </p:spPr>
        <p:txBody>
          <a:bodyPr/>
          <a:lstStyle/>
          <a:p>
            <a:r>
              <a:rPr lang="en-US" dirty="0" smtClean="0"/>
              <a:t>Lifts a large piston mostly made out of Earth to store gravitational potential energy</a:t>
            </a:r>
          </a:p>
          <a:p>
            <a:pPr lvl="1"/>
            <a:r>
              <a:rPr lang="en-US" dirty="0" smtClean="0"/>
              <a:t>The lifting mechanism is a set of pumps that forces water underneath the piston causing it to rise</a:t>
            </a:r>
          </a:p>
          <a:p>
            <a:r>
              <a:rPr lang="en-US" dirty="0" smtClean="0"/>
              <a:t>Releases energy by allowing the piston to force the water underneath the mass through a pipe which contains turbines</a:t>
            </a:r>
          </a:p>
        </p:txBody>
      </p:sp>
      <p:pic>
        <p:nvPicPr>
          <p:cNvPr id="4" name="Picture 3"/>
          <p:cNvPicPr>
            <a:picLocks noChangeAspect="1"/>
          </p:cNvPicPr>
          <p:nvPr/>
        </p:nvPicPr>
        <p:blipFill>
          <a:blip r:embed="rId2"/>
          <a:stretch>
            <a:fillRect/>
          </a:stretch>
        </p:blipFill>
        <p:spPr>
          <a:xfrm>
            <a:off x="6182436" y="228600"/>
            <a:ext cx="5827594" cy="5947011"/>
          </a:xfrm>
          <a:prstGeom prst="rect">
            <a:avLst/>
          </a:prstGeom>
        </p:spPr>
      </p:pic>
    </p:spTree>
    <p:extLst>
      <p:ext uri="{BB962C8B-B14F-4D97-AF65-F5344CB8AC3E}">
        <p14:creationId xmlns:p14="http://schemas.microsoft.com/office/powerpoint/2010/main" val="188821478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Variability</a:t>
            </a:r>
            <a:endParaRPr lang="en-US" dirty="0"/>
          </a:p>
        </p:txBody>
      </p:sp>
      <p:sp>
        <p:nvSpPr>
          <p:cNvPr id="3" name="Text Placeholder 2"/>
          <p:cNvSpPr>
            <a:spLocks noGrp="1"/>
          </p:cNvSpPr>
          <p:nvPr>
            <p:ph type="body" sz="quarter" idx="10"/>
          </p:nvPr>
        </p:nvSpPr>
        <p:spPr>
          <a:xfrm>
            <a:off x="507868" y="1411552"/>
            <a:ext cx="11173090" cy="4752070"/>
          </a:xfrm>
        </p:spPr>
        <p:txBody>
          <a:bodyPr/>
          <a:lstStyle/>
          <a:p>
            <a:r>
              <a:rPr lang="en-US" dirty="0" smtClean="0"/>
              <a:t>Storage variability refers to the speed at which a storage device can adjust from one wattage output to another</a:t>
            </a:r>
          </a:p>
          <a:p>
            <a:r>
              <a:rPr lang="en-US" dirty="0" smtClean="0"/>
              <a:t>The </a:t>
            </a:r>
            <a:r>
              <a:rPr lang="en-US" dirty="0" err="1" smtClean="0"/>
              <a:t>Heindl</a:t>
            </a:r>
            <a:r>
              <a:rPr lang="en-US" dirty="0" smtClean="0"/>
              <a:t> storage system can readily fluctuate wattage outputs as long as the difference in output is not too large</a:t>
            </a:r>
          </a:p>
          <a:p>
            <a:pPr lvl="1"/>
            <a:r>
              <a:rPr lang="en-US" dirty="0" smtClean="0"/>
              <a:t>EX: Release 7 megawatts one second and 8 megawatts the next</a:t>
            </a:r>
          </a:p>
          <a:p>
            <a:pPr lvl="1"/>
            <a:r>
              <a:rPr lang="en-US" dirty="0" smtClean="0"/>
              <a:t>This is ideal for supplementing </a:t>
            </a:r>
            <a:r>
              <a:rPr lang="en-US" i="1" dirty="0" smtClean="0"/>
              <a:t>base load</a:t>
            </a:r>
            <a:r>
              <a:rPr lang="en-US" dirty="0"/>
              <a:t> </a:t>
            </a:r>
            <a:r>
              <a:rPr lang="en-US" dirty="0" smtClean="0"/>
              <a:t>energy consumption</a:t>
            </a:r>
          </a:p>
          <a:p>
            <a:r>
              <a:rPr lang="en-US" dirty="0" smtClean="0"/>
              <a:t>Flywheel storage can release and store energy at any pace necessary for grid balancing</a:t>
            </a:r>
          </a:p>
          <a:p>
            <a:pPr lvl="1"/>
            <a:r>
              <a:rPr lang="en-US" dirty="0" smtClean="0"/>
              <a:t>EX: Release 5 megawatts, then 20.5 megawatts, then 2 megawatts, etc.</a:t>
            </a:r>
          </a:p>
          <a:p>
            <a:pPr lvl="1"/>
            <a:r>
              <a:rPr lang="en-US" dirty="0" smtClean="0"/>
              <a:t>This is ideal for supplementing </a:t>
            </a:r>
            <a:r>
              <a:rPr lang="en-US" i="1" dirty="0" smtClean="0"/>
              <a:t>peak load </a:t>
            </a:r>
            <a:r>
              <a:rPr lang="en-US" dirty="0" smtClean="0"/>
              <a:t>energy consumption</a:t>
            </a:r>
            <a:endParaRPr lang="en-US" dirty="0"/>
          </a:p>
        </p:txBody>
      </p:sp>
    </p:spTree>
    <p:extLst>
      <p:ext uri="{BB962C8B-B14F-4D97-AF65-F5344CB8AC3E}">
        <p14:creationId xmlns:p14="http://schemas.microsoft.com/office/powerpoint/2010/main" val="176980923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Goal</a:t>
            </a:r>
            <a:endParaRPr lang="en-US" dirty="0"/>
          </a:p>
        </p:txBody>
      </p:sp>
      <p:sp>
        <p:nvSpPr>
          <p:cNvPr id="3" name="Text Placeholder 2"/>
          <p:cNvSpPr>
            <a:spLocks noGrp="1"/>
          </p:cNvSpPr>
          <p:nvPr>
            <p:ph type="body" sz="quarter" idx="10"/>
          </p:nvPr>
        </p:nvSpPr>
        <p:spPr>
          <a:xfrm>
            <a:off x="507868" y="1411552"/>
            <a:ext cx="11173090" cy="3715504"/>
          </a:xfrm>
        </p:spPr>
        <p:txBody>
          <a:bodyPr/>
          <a:lstStyle/>
          <a:p>
            <a:pPr>
              <a:lnSpc>
                <a:spcPct val="150000"/>
              </a:lnSpc>
            </a:pPr>
            <a:r>
              <a:rPr lang="en-US" dirty="0" smtClean="0"/>
              <a:t>We want to see how viable it is to have an electrical energy system that only uses clean, renewable energy sources while addressing potential mismatches between energy production and energy consumption with mechanically stored energy</a:t>
            </a:r>
          </a:p>
          <a:p>
            <a:pPr>
              <a:lnSpc>
                <a:spcPct val="150000"/>
              </a:lnSpc>
            </a:pPr>
            <a:r>
              <a:rPr lang="en-US" dirty="0" smtClean="0"/>
              <a:t>To explore the viability, we are using a software simulation!</a:t>
            </a:r>
            <a:endParaRPr lang="en-US" dirty="0"/>
          </a:p>
        </p:txBody>
      </p:sp>
    </p:spTree>
    <p:extLst>
      <p:ext uri="{BB962C8B-B14F-4D97-AF65-F5344CB8AC3E}">
        <p14:creationId xmlns:p14="http://schemas.microsoft.com/office/powerpoint/2010/main" val="24384905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Repackaging the Problem</a:t>
            </a:r>
            <a:endParaRPr lang="en-US" dirty="0"/>
          </a:p>
        </p:txBody>
      </p:sp>
      <p:sp>
        <p:nvSpPr>
          <p:cNvPr id="3" name="Text Placeholder 2"/>
          <p:cNvSpPr>
            <a:spLocks noGrp="1"/>
          </p:cNvSpPr>
          <p:nvPr>
            <p:ph type="body" sz="quarter" idx="10"/>
          </p:nvPr>
        </p:nvSpPr>
        <p:spPr>
          <a:xfrm>
            <a:off x="507868" y="1411552"/>
            <a:ext cx="11173090" cy="3681008"/>
          </a:xfrm>
        </p:spPr>
        <p:txBody>
          <a:bodyPr/>
          <a:lstStyle/>
          <a:p>
            <a:r>
              <a:rPr lang="en-US" dirty="0" smtClean="0"/>
              <a:t>The electrical energy system works in complex, continent-wide grids, and we do not have the level of expertise or academic time to explore this topic on such a scale (at least right now)</a:t>
            </a:r>
          </a:p>
          <a:p>
            <a:r>
              <a:rPr lang="en-US" dirty="0" smtClean="0"/>
              <a:t>We chose to scale the problem to the level of a single city</a:t>
            </a:r>
          </a:p>
          <a:p>
            <a:pPr lvl="1"/>
            <a:r>
              <a:rPr lang="en-US" dirty="0" smtClean="0"/>
              <a:t>Our electrical energy demand is just that of Des Moines</a:t>
            </a:r>
          </a:p>
          <a:p>
            <a:pPr lvl="1"/>
            <a:r>
              <a:rPr lang="en-US" dirty="0" smtClean="0"/>
              <a:t>Our clean renewables only need to provide for Des Moines</a:t>
            </a:r>
          </a:p>
          <a:p>
            <a:pPr lvl="1"/>
            <a:r>
              <a:rPr lang="en-US" dirty="0" smtClean="0"/>
              <a:t>Our storage system only needs to supplement mismatches between energy production and consumption on that corresponding scale</a:t>
            </a:r>
            <a:endParaRPr lang="en-US" dirty="0"/>
          </a:p>
        </p:txBody>
      </p:sp>
    </p:spTree>
    <p:extLst>
      <p:ext uri="{BB962C8B-B14F-4D97-AF65-F5344CB8AC3E}">
        <p14:creationId xmlns:p14="http://schemas.microsoft.com/office/powerpoint/2010/main" val="106706040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Simulating Real-Time Energy Consumption</a:t>
            </a:r>
            <a:endParaRPr lang="en-US" dirty="0"/>
          </a:p>
        </p:txBody>
      </p:sp>
      <p:sp>
        <p:nvSpPr>
          <p:cNvPr id="3" name="Text Placeholder 2"/>
          <p:cNvSpPr>
            <a:spLocks noGrp="1"/>
          </p:cNvSpPr>
          <p:nvPr>
            <p:ph type="body" sz="quarter" idx="10"/>
          </p:nvPr>
        </p:nvSpPr>
        <p:spPr>
          <a:xfrm>
            <a:off x="507868" y="1411552"/>
            <a:ext cx="11173090" cy="4610493"/>
          </a:xfrm>
        </p:spPr>
        <p:txBody>
          <a:bodyPr/>
          <a:lstStyle/>
          <a:p>
            <a:r>
              <a:rPr lang="en-US" dirty="0" smtClean="0"/>
              <a:t>Getting consumption data for just the Greater Des Moines Area proves to be quite difficult</a:t>
            </a:r>
          </a:p>
          <a:p>
            <a:r>
              <a:rPr lang="en-US" dirty="0" smtClean="0"/>
              <a:t>How we do it:</a:t>
            </a:r>
          </a:p>
          <a:p>
            <a:pPr lvl="1"/>
            <a:r>
              <a:rPr lang="en-US" dirty="0" smtClean="0"/>
              <a:t>Find the energy grid Des Moines falls under (MISO)</a:t>
            </a:r>
          </a:p>
          <a:p>
            <a:pPr lvl="1"/>
            <a:r>
              <a:rPr lang="en-US" dirty="0" smtClean="0"/>
              <a:t>Collect the real-time consumption data for that energy grid from the Energy Information Administration</a:t>
            </a:r>
          </a:p>
          <a:p>
            <a:pPr lvl="1"/>
            <a:r>
              <a:rPr lang="en-US" dirty="0" smtClean="0"/>
              <a:t>Take a fraction of that data and call that Des Moines’s energy consumption</a:t>
            </a:r>
            <a:endParaRPr lang="en-US" dirty="0"/>
          </a:p>
          <a:p>
            <a:r>
              <a:rPr lang="en-US" dirty="0" smtClean="0"/>
              <a:t>We are aware that this has inaccuracies, but it is the best method we have thus far</a:t>
            </a:r>
          </a:p>
        </p:txBody>
      </p:sp>
    </p:spTree>
    <p:extLst>
      <p:ext uri="{BB962C8B-B14F-4D97-AF65-F5344CB8AC3E}">
        <p14:creationId xmlns:p14="http://schemas.microsoft.com/office/powerpoint/2010/main" val="209673974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938" y="228600"/>
            <a:ext cx="11165020" cy="664797"/>
          </a:xfrm>
        </p:spPr>
        <p:txBody>
          <a:bodyPr/>
          <a:lstStyle/>
          <a:p>
            <a:r>
              <a:rPr lang="en-US" sz="4800" dirty="0" smtClean="0"/>
              <a:t>Mid-Continent Independent System Operator</a:t>
            </a:r>
            <a:endParaRPr lang="en-US" sz="4800" dirty="0"/>
          </a:p>
        </p:txBody>
      </p:sp>
      <p:pic>
        <p:nvPicPr>
          <p:cNvPr id="4" name="Picture 3"/>
          <p:cNvPicPr>
            <a:picLocks noChangeAspect="1"/>
          </p:cNvPicPr>
          <p:nvPr/>
        </p:nvPicPr>
        <p:blipFill>
          <a:blip r:embed="rId2"/>
          <a:stretch>
            <a:fillRect/>
          </a:stretch>
        </p:blipFill>
        <p:spPr>
          <a:xfrm>
            <a:off x="2808404" y="1289184"/>
            <a:ext cx="6580088" cy="4752286"/>
          </a:xfrm>
          <a:prstGeom prst="rect">
            <a:avLst/>
          </a:prstGeom>
        </p:spPr>
      </p:pic>
    </p:spTree>
    <p:extLst>
      <p:ext uri="{BB962C8B-B14F-4D97-AF65-F5344CB8AC3E}">
        <p14:creationId xmlns:p14="http://schemas.microsoft.com/office/powerpoint/2010/main" val="208451367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7-00265 Marketing Symposium 2008">
  <a:themeElements>
    <a:clrScheme name="Template-light">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4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none" rtlCol="0">
        <a:spAutoFit/>
      </a:bodyPr>
      <a:lstStyle>
        <a:defPPr>
          <a:defRPr sz="2400" dirty="0" err="1" smtClean="0">
            <a:effectLst>
              <a:outerShdw blurRad="38100" dist="38100" dir="2700000" algn="tl">
                <a:srgbClr val="000000">
                  <a:alpha val="43137"/>
                </a:srgbClr>
              </a:outerShdw>
            </a:effectLs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269BBC6-50EC-4B47-B6BE-05936D93D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397</TotalTime>
  <Words>853</Words>
  <Application>Microsoft Office PowerPoint</Application>
  <PresentationFormat>Custom</PresentationFormat>
  <Paragraphs>92</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Segoe</vt:lpstr>
      <vt:lpstr>Wingdings</vt:lpstr>
      <vt:lpstr>7-00265 Marketing Symposium 2008</vt:lpstr>
      <vt:lpstr>Mechanical Mass-Energy Storage Systems: Making Clean, Renewable Energy Work</vt:lpstr>
      <vt:lpstr>Motivation and the Issue at Large</vt:lpstr>
      <vt:lpstr>What is Mechanical Storage?</vt:lpstr>
      <vt:lpstr>Heindl Storage System</vt:lpstr>
      <vt:lpstr>Storage Variability</vt:lpstr>
      <vt:lpstr>Our Goal</vt:lpstr>
      <vt:lpstr>Repackaging the Problem</vt:lpstr>
      <vt:lpstr>Simulating Real-Time Energy Consumption</vt:lpstr>
      <vt:lpstr>Mid-Continent Independent System Operator</vt:lpstr>
      <vt:lpstr>Consumption Curve</vt:lpstr>
      <vt:lpstr>Simulating Real-Time Energy Production</vt:lpstr>
      <vt:lpstr>Wind Power</vt:lpstr>
      <vt:lpstr>Photovoltaic Solar Power</vt:lpstr>
      <vt:lpstr>PowerPoint Presentation</vt:lpstr>
      <vt:lpstr>Software Demonstration</vt:lpstr>
      <vt:lpstr>Future Improvements</vt:lpstr>
      <vt:lpstr>Questions and Comments?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G.R.E.S.B.I.M.B. Simulating Mass Energy Storage</dc:title>
  <dc:creator>Joey Gale</dc:creator>
  <cp:lastModifiedBy>Ryan Policheri</cp:lastModifiedBy>
  <cp:revision>55</cp:revision>
  <dcterms:modified xsi:type="dcterms:W3CDTF">2018-04-26T22:06:29Z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TC102867359990</vt:lpwstr>
  </property>
</Properties>
</file>